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C5A652-7D24-42E0-A5D7-20D6F028A3AF}" type="datetimeFigureOut">
              <a:rPr lang="en-US" smtClean="0"/>
              <a:pPr/>
              <a:t>7/24/2013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2069387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C5A652-7D24-42E0-A5D7-20D6F028A3AF}" type="datetimeFigureOut">
              <a:rPr lang="en-US" smtClean="0"/>
              <a:pPr/>
              <a:t>7/24/2013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2634973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C5A652-7D24-42E0-A5D7-20D6F028A3AF}" type="datetimeFigureOut">
              <a:rPr lang="en-US" smtClean="0"/>
              <a:pPr/>
              <a:t>7/24/2013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56910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C5A652-7D24-42E0-A5D7-20D6F028A3AF}" type="datetimeFigureOut">
              <a:rPr lang="en-US" smtClean="0"/>
              <a:pPr/>
              <a:t>7/24/2013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241634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C5A652-7D24-42E0-A5D7-20D6F028A3AF}" type="datetimeFigureOut">
              <a:rPr lang="en-US" smtClean="0"/>
              <a:pPr/>
              <a:t>7/24/2013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293468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C5A652-7D24-42E0-A5D7-20D6F028A3AF}" type="datetimeFigureOut">
              <a:rPr lang="en-US" smtClean="0"/>
              <a:pPr/>
              <a:t>7/24/2013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4094997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C5A652-7D24-42E0-A5D7-20D6F028A3AF}" type="datetimeFigureOut">
              <a:rPr lang="en-US" smtClean="0"/>
              <a:pPr/>
              <a:t>7/24/2013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3321352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C5A652-7D24-42E0-A5D7-20D6F028A3AF}" type="datetimeFigureOut">
              <a:rPr lang="en-US" smtClean="0"/>
              <a:pPr/>
              <a:t>7/24/2013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1733736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5A652-7D24-42E0-A5D7-20D6F028A3AF}" type="datetimeFigureOut">
              <a:rPr lang="en-US" smtClean="0"/>
              <a:pPr/>
              <a:t>7/24/2013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2923694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C5A652-7D24-42E0-A5D7-20D6F028A3AF}" type="datetimeFigureOut">
              <a:rPr lang="en-US" smtClean="0"/>
              <a:pPr/>
              <a:t>7/24/2013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394777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C5A652-7D24-42E0-A5D7-20D6F028A3AF}" type="datetimeFigureOut">
              <a:rPr lang="en-US" smtClean="0"/>
              <a:pPr/>
              <a:t>7/24/2013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22605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5A652-7D24-42E0-A5D7-20D6F028A3AF}" type="datetimeFigureOut">
              <a:rPr lang="en-US" smtClean="0"/>
              <a:pPr/>
              <a:t>7/24/2013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55511-68B4-4E31-B73E-D8815E5A7C2F}" type="slidenum">
              <a:rPr lang="en-US" smtClean="0"/>
              <a:pPr/>
              <a:t>‹#›</a:t>
            </a:fld>
            <a:endParaRPr lang="en-US"/>
          </a:p>
        </p:txBody>
      </p:sp>
    </p:spTree>
    <p:extLst>
      <p:ext uri="{BB962C8B-B14F-4D97-AF65-F5344CB8AC3E}">
        <p14:creationId xmlns:p14="http://schemas.microsoft.com/office/powerpoint/2010/main" xmlns="" val="4009772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“Liability Shift” Defined</a:t>
            </a:r>
          </a:p>
          <a:p>
            <a:r>
              <a:rPr lang="en-US" dirty="0" smtClean="0"/>
              <a:t>By July 1, 2015</a:t>
            </a:r>
            <a:endParaRPr lang="en-US" dirty="0"/>
          </a:p>
        </p:txBody>
      </p:sp>
      <p:sp>
        <p:nvSpPr>
          <p:cNvPr id="5"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sz="2800" dirty="0" smtClean="0"/>
              <a:t>A </a:t>
            </a:r>
            <a:r>
              <a:rPr lang="en-US" sz="2800" dirty="0" smtClean="0">
                <a:solidFill>
                  <a:schemeClr val="tx2">
                    <a:lumMod val="60000"/>
                    <a:lumOff val="40000"/>
                  </a:schemeClr>
                </a:solidFill>
              </a:rPr>
              <a:t>non-compliant merchant </a:t>
            </a:r>
            <a:r>
              <a:rPr lang="en-US" sz="2800" dirty="0" smtClean="0"/>
              <a:t>is liable for fraud that occurs on any chip card used on a magnetic swipe terminal, with the liability for the chargeback belonging to the merchant.</a:t>
            </a:r>
          </a:p>
          <a:p>
            <a:pPr>
              <a:buFont typeface="Wingdings" pitchFamily="2" charset="2"/>
              <a:buChar char="§"/>
            </a:pPr>
            <a:endParaRPr lang="en-US" sz="2800" dirty="0" smtClean="0"/>
          </a:p>
          <a:p>
            <a:pPr>
              <a:buFont typeface="Wingdings" pitchFamily="2" charset="2"/>
              <a:buChar char="§"/>
            </a:pPr>
            <a:r>
              <a:rPr lang="en-US" sz="2800" dirty="0" smtClean="0"/>
              <a:t>A </a:t>
            </a:r>
            <a:r>
              <a:rPr lang="en-US" sz="2800" dirty="0" smtClean="0">
                <a:solidFill>
                  <a:schemeClr val="tx2">
                    <a:lumMod val="60000"/>
                    <a:lumOff val="40000"/>
                  </a:schemeClr>
                </a:solidFill>
              </a:rPr>
              <a:t>non-compliant issuer </a:t>
            </a:r>
            <a:r>
              <a:rPr lang="en-US" sz="2800" dirty="0" smtClean="0"/>
              <a:t>is liable for fraud that occurs on any magnetic stripe card used on a chip card-enabled terminal, with the liability for the chargeback belonging to the issuer.</a:t>
            </a:r>
            <a:endParaRPr lang="en-US" sz="2800" dirty="0"/>
          </a:p>
        </p:txBody>
      </p:sp>
      <p:pic>
        <p:nvPicPr>
          <p:cNvPr id="6" name="Picture 5" descr="C:\Users\Sam Chapman\Documents\KC Web Specialists\DBC Payment Advisors, LLC\Sams Site Stuff\DBC-logo.png"/>
          <p:cNvPicPr/>
          <p:nvPr/>
        </p:nvPicPr>
        <p:blipFill>
          <a:blip r:embed="rId2" cstate="print"/>
          <a:srcRect/>
          <a:stretch>
            <a:fillRect/>
          </a:stretch>
        </p:blipFill>
        <p:spPr bwMode="auto">
          <a:xfrm>
            <a:off x="76200" y="6324600"/>
            <a:ext cx="2362200" cy="499600"/>
          </a:xfrm>
          <a:prstGeom prst="rect">
            <a:avLst/>
          </a:prstGeom>
          <a:noFill/>
          <a:ln w="9525">
            <a:noFill/>
            <a:miter lim="800000"/>
            <a:headEnd/>
            <a:tailEnd/>
          </a:ln>
        </p:spPr>
      </p:pic>
    </p:spTree>
    <p:extLst>
      <p:ext uri="{BB962C8B-B14F-4D97-AF65-F5344CB8AC3E}">
        <p14:creationId xmlns:p14="http://schemas.microsoft.com/office/powerpoint/2010/main" xmlns="" val="3794199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mtClean="0"/>
              <a:t>The future is now…</a:t>
            </a:r>
            <a:endParaRPr lang="en-US" dirty="0"/>
          </a:p>
        </p:txBody>
      </p:sp>
      <p:sp>
        <p:nvSpPr>
          <p:cNvPr id="4" name="TextBox 3"/>
          <p:cNvSpPr txBox="1"/>
          <p:nvPr/>
        </p:nvSpPr>
        <p:spPr>
          <a:xfrm>
            <a:off x="2938638" y="6299709"/>
            <a:ext cx="2937753" cy="246221"/>
          </a:xfrm>
          <a:prstGeom prst="rect">
            <a:avLst/>
          </a:prstGeom>
          <a:noFill/>
        </p:spPr>
        <p:txBody>
          <a:bodyPr wrap="square" rtlCol="0">
            <a:spAutoFit/>
          </a:bodyPr>
          <a:lstStyle/>
          <a:p>
            <a:pPr algn="ctr"/>
            <a:r>
              <a:rPr lang="en-US" sz="1000" dirty="0" smtClean="0">
                <a:solidFill>
                  <a:schemeClr val="bg1"/>
                </a:solidFill>
              </a:rPr>
              <a:t>© 2012 VeriFone Systems, Inc. </a:t>
            </a:r>
            <a:endParaRPr lang="en-US" sz="1000" dirty="0">
              <a:solidFill>
                <a:schemeClr val="bg1"/>
              </a:solidFill>
            </a:endParaRPr>
          </a:p>
        </p:txBody>
      </p:sp>
      <p:grpSp>
        <p:nvGrpSpPr>
          <p:cNvPr id="5" name="Group 4"/>
          <p:cNvGrpSpPr/>
          <p:nvPr/>
        </p:nvGrpSpPr>
        <p:grpSpPr>
          <a:xfrm>
            <a:off x="699658" y="1535692"/>
            <a:ext cx="7675414" cy="1436108"/>
            <a:chOff x="768928" y="985137"/>
            <a:chExt cx="7606143" cy="1436108"/>
          </a:xfrm>
        </p:grpSpPr>
        <p:grpSp>
          <p:nvGrpSpPr>
            <p:cNvPr id="6" name="Group 5"/>
            <p:cNvGrpSpPr/>
            <p:nvPr/>
          </p:nvGrpSpPr>
          <p:grpSpPr>
            <a:xfrm>
              <a:off x="1527158" y="1023900"/>
              <a:ext cx="6847913" cy="1397345"/>
              <a:chOff x="758230" y="96801"/>
              <a:chExt cx="6847913" cy="1397345"/>
            </a:xfrm>
          </p:grpSpPr>
          <p:sp>
            <p:nvSpPr>
              <p:cNvPr id="8" name="Pentagon 7"/>
              <p:cNvSpPr/>
              <p:nvPr/>
            </p:nvSpPr>
            <p:spPr>
              <a:xfrm rot="10800000">
                <a:off x="758230" y="96801"/>
                <a:ext cx="6847913" cy="1397345"/>
              </a:xfrm>
              <a:prstGeom prst="homePlate">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Pentagon 4"/>
              <p:cNvSpPr/>
              <p:nvPr/>
            </p:nvSpPr>
            <p:spPr>
              <a:xfrm rot="21600000">
                <a:off x="1107569" y="96801"/>
                <a:ext cx="6498574" cy="13973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16190" tIns="83820" rIns="156464" bIns="83820" numCol="1" spcCol="1270" anchor="ctr" anchorCtr="0">
                <a:noAutofit/>
              </a:bodyPr>
              <a:lstStyle/>
              <a:p>
                <a:pPr lvl="0" algn="l" defTabSz="977900">
                  <a:lnSpc>
                    <a:spcPct val="90000"/>
                  </a:lnSpc>
                  <a:spcBef>
                    <a:spcPct val="0"/>
                  </a:spcBef>
                  <a:spcAft>
                    <a:spcPct val="35000"/>
                  </a:spcAft>
                </a:pPr>
                <a:r>
                  <a:rPr lang="en-US" sz="2000" dirty="0" smtClean="0">
                    <a:solidFill>
                      <a:schemeClr val="tx1"/>
                    </a:solidFill>
                  </a:rPr>
                  <a:t>Chargeback liability shifts  are just over two years away,  now is the time to get ahead of the curve and ensure your payment hardware investment is capable of carrying you into the future.</a:t>
                </a:r>
                <a:endParaRPr lang="en-US" sz="2000" b="0" kern="1200" dirty="0">
                  <a:solidFill>
                    <a:schemeClr val="tx1"/>
                  </a:solidFill>
                </a:endParaRPr>
              </a:p>
            </p:txBody>
          </p:sp>
        </p:grpSp>
        <p:sp>
          <p:nvSpPr>
            <p:cNvPr id="7" name="Oval 6"/>
            <p:cNvSpPr/>
            <p:nvPr/>
          </p:nvSpPr>
          <p:spPr>
            <a:xfrm>
              <a:off x="768928" y="985137"/>
              <a:ext cx="1397345" cy="1397345"/>
            </a:xfrm>
            <a:prstGeom prst="ellipse">
              <a:avLst/>
            </a:prstGeom>
            <a:blipFill rotWithShape="0">
              <a:blip r:embed="rId2" cstate="print"/>
              <a:stretch>
                <a:fillRect/>
              </a:stretch>
            </a:blipFill>
          </p:spPr>
          <p:style>
            <a:lnRef idx="2">
              <a:schemeClr val="accent3">
                <a:shade val="80000"/>
                <a:hueOff val="0"/>
                <a:satOff val="0"/>
                <a:lumOff val="0"/>
                <a:alphaOff val="0"/>
              </a:schemeClr>
            </a:lnRef>
            <a:fillRef idx="1">
              <a:scrgbClr r="0" g="0" b="0"/>
            </a:fillRef>
            <a:effectRef idx="0">
              <a:schemeClr val="accent3">
                <a:tint val="40000"/>
                <a:hueOff val="0"/>
                <a:satOff val="0"/>
                <a:lumOff val="0"/>
                <a:alphaOff val="0"/>
              </a:schemeClr>
            </a:effectRef>
            <a:fontRef idx="minor">
              <a:schemeClr val="lt1">
                <a:hueOff val="0"/>
                <a:satOff val="0"/>
                <a:lumOff val="0"/>
                <a:alphaOff val="0"/>
              </a:schemeClr>
            </a:fontRef>
          </p:style>
        </p:sp>
      </p:grpSp>
      <p:grpSp>
        <p:nvGrpSpPr>
          <p:cNvPr id="10" name="Group 9"/>
          <p:cNvGrpSpPr/>
          <p:nvPr/>
        </p:nvGrpSpPr>
        <p:grpSpPr>
          <a:xfrm>
            <a:off x="768928" y="3146931"/>
            <a:ext cx="7606143" cy="1425069"/>
            <a:chOff x="768928" y="2730320"/>
            <a:chExt cx="7606143" cy="1425069"/>
          </a:xfrm>
        </p:grpSpPr>
        <p:grpSp>
          <p:nvGrpSpPr>
            <p:cNvPr id="11" name="Group 10"/>
            <p:cNvGrpSpPr/>
            <p:nvPr/>
          </p:nvGrpSpPr>
          <p:grpSpPr>
            <a:xfrm>
              <a:off x="1413111" y="2758044"/>
              <a:ext cx="6961960" cy="1397345"/>
              <a:chOff x="644183" y="1830945"/>
              <a:chExt cx="6961960" cy="1397345"/>
            </a:xfrm>
          </p:grpSpPr>
          <p:sp>
            <p:nvSpPr>
              <p:cNvPr id="13" name="Pentagon 12"/>
              <p:cNvSpPr/>
              <p:nvPr/>
            </p:nvSpPr>
            <p:spPr>
              <a:xfrm rot="10800000">
                <a:off x="644183" y="1830945"/>
                <a:ext cx="6961960" cy="1397345"/>
              </a:xfrm>
              <a:prstGeom prst="homePlate">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4" name="Pentagon 7"/>
              <p:cNvSpPr/>
              <p:nvPr/>
            </p:nvSpPr>
            <p:spPr>
              <a:xfrm rot="21600000">
                <a:off x="993522" y="1830945"/>
                <a:ext cx="6612621" cy="13973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16190" tIns="83820" rIns="156464" bIns="83820" numCol="1" spcCol="1270" anchor="ctr" anchorCtr="0">
                <a:noAutofit/>
              </a:bodyPr>
              <a:lstStyle/>
              <a:p>
                <a:pPr lvl="0" defTabSz="977900">
                  <a:lnSpc>
                    <a:spcPct val="90000"/>
                  </a:lnSpc>
                  <a:spcBef>
                    <a:spcPct val="0"/>
                  </a:spcBef>
                  <a:spcAft>
                    <a:spcPct val="35000"/>
                  </a:spcAft>
                </a:pPr>
                <a:r>
                  <a:rPr lang="en-US" sz="2000" dirty="0" smtClean="0"/>
                  <a:t>Technology changes rapidly and Digital Wallet’s are emerging.  Are you prepared to accept your customers payments?</a:t>
                </a:r>
                <a:endParaRPr lang="en-US" sz="2000" dirty="0"/>
              </a:p>
            </p:txBody>
          </p:sp>
        </p:grpSp>
        <p:sp>
          <p:nvSpPr>
            <p:cNvPr id="12" name="Oval 11"/>
            <p:cNvSpPr/>
            <p:nvPr/>
          </p:nvSpPr>
          <p:spPr>
            <a:xfrm>
              <a:off x="768928" y="2730320"/>
              <a:ext cx="1397345" cy="1397345"/>
            </a:xfrm>
            <a:prstGeom prst="ellipse">
              <a:avLst/>
            </a:prstGeom>
            <a:blipFill rotWithShape="0">
              <a:blip r:embed="rId2" cstate="print"/>
              <a:stretch>
                <a:fillRect/>
              </a:stretch>
            </a:blipFill>
          </p:spPr>
          <p:style>
            <a:lnRef idx="2">
              <a:schemeClr val="accent3">
                <a:shade val="80000"/>
                <a:hueOff val="0"/>
                <a:satOff val="0"/>
                <a:lumOff val="0"/>
                <a:alphaOff val="0"/>
              </a:schemeClr>
            </a:lnRef>
            <a:fillRef idx="1">
              <a:scrgbClr r="0" g="0" b="0"/>
            </a:fillRef>
            <a:effectRef idx="0">
              <a:schemeClr val="accent3">
                <a:tint val="40000"/>
                <a:hueOff val="0"/>
                <a:satOff val="0"/>
                <a:lumOff val="0"/>
                <a:alphaOff val="0"/>
              </a:schemeClr>
            </a:effectRef>
            <a:fontRef idx="minor">
              <a:schemeClr val="lt1">
                <a:hueOff val="0"/>
                <a:satOff val="0"/>
                <a:lumOff val="0"/>
                <a:alphaOff val="0"/>
              </a:schemeClr>
            </a:fontRef>
          </p:style>
        </p:sp>
      </p:grpSp>
      <p:grpSp>
        <p:nvGrpSpPr>
          <p:cNvPr id="15" name="Group 14"/>
          <p:cNvGrpSpPr/>
          <p:nvPr/>
        </p:nvGrpSpPr>
        <p:grpSpPr>
          <a:xfrm>
            <a:off x="804332" y="4774855"/>
            <a:ext cx="7535382" cy="1402807"/>
            <a:chOff x="804332" y="4470055"/>
            <a:chExt cx="7535382" cy="1402807"/>
          </a:xfrm>
        </p:grpSpPr>
        <p:grpSp>
          <p:nvGrpSpPr>
            <p:cNvPr id="16" name="Group 15"/>
            <p:cNvGrpSpPr/>
            <p:nvPr/>
          </p:nvGrpSpPr>
          <p:grpSpPr>
            <a:xfrm>
              <a:off x="1529206" y="4470055"/>
              <a:ext cx="6810508" cy="1402807"/>
              <a:chOff x="760278" y="3542956"/>
              <a:chExt cx="6810508" cy="1402807"/>
            </a:xfrm>
          </p:grpSpPr>
          <p:sp>
            <p:nvSpPr>
              <p:cNvPr id="18" name="Pentagon 17"/>
              <p:cNvSpPr/>
              <p:nvPr/>
            </p:nvSpPr>
            <p:spPr>
              <a:xfrm rot="10800000">
                <a:off x="760278" y="3548418"/>
                <a:ext cx="6810508" cy="1397345"/>
              </a:xfrm>
              <a:prstGeom prst="homePlate">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9" name="Pentagon 10"/>
              <p:cNvSpPr/>
              <p:nvPr/>
            </p:nvSpPr>
            <p:spPr>
              <a:xfrm>
                <a:off x="1109617" y="3542956"/>
                <a:ext cx="6461169" cy="13973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16190" tIns="83820" rIns="156464" bIns="83820" numCol="1" spcCol="1270" anchor="ctr" anchorCtr="0">
                <a:noAutofit/>
              </a:bodyPr>
              <a:lstStyle/>
              <a:p>
                <a:pPr lvl="0" algn="l" defTabSz="977900">
                  <a:lnSpc>
                    <a:spcPct val="90000"/>
                  </a:lnSpc>
                  <a:spcBef>
                    <a:spcPct val="0"/>
                  </a:spcBef>
                  <a:spcAft>
                    <a:spcPct val="35000"/>
                  </a:spcAft>
                </a:pPr>
                <a:r>
                  <a:rPr lang="en-US" sz="2000" dirty="0" smtClean="0"/>
                  <a:t>Are you doing everything you can to protect both your customer and yourself ?  Make sure your POS is capable of </a:t>
                </a:r>
                <a:r>
                  <a:rPr lang="en-US" sz="2000" dirty="0"/>
                  <a:t> </a:t>
                </a:r>
                <a:r>
                  <a:rPr lang="en-US" sz="2000" dirty="0" smtClean="0"/>
                  <a:t>taking advantage of the latest security features such as EMV, card encryption &amp; signed applications.</a:t>
                </a:r>
                <a:endParaRPr lang="en-US" sz="2000" kern="1200" dirty="0" smtClean="0"/>
              </a:p>
            </p:txBody>
          </p:sp>
        </p:grpSp>
        <p:sp>
          <p:nvSpPr>
            <p:cNvPr id="17" name="Oval 16"/>
            <p:cNvSpPr/>
            <p:nvPr/>
          </p:nvSpPr>
          <p:spPr>
            <a:xfrm>
              <a:off x="804332" y="4470055"/>
              <a:ext cx="1397345" cy="1397345"/>
            </a:xfrm>
            <a:prstGeom prst="ellipse">
              <a:avLst/>
            </a:prstGeom>
            <a:blipFill rotWithShape="0">
              <a:blip r:embed="rId2" cstate="print"/>
              <a:stretch>
                <a:fillRect/>
              </a:stretch>
            </a:blipFill>
          </p:spPr>
          <p:style>
            <a:lnRef idx="2">
              <a:schemeClr val="accent3">
                <a:shade val="80000"/>
                <a:hueOff val="0"/>
                <a:satOff val="0"/>
                <a:lumOff val="0"/>
                <a:alphaOff val="0"/>
              </a:schemeClr>
            </a:lnRef>
            <a:fillRef idx="1">
              <a:scrgbClr r="0" g="0" b="0"/>
            </a:fillRef>
            <a:effectRef idx="0">
              <a:schemeClr val="accent3">
                <a:tint val="40000"/>
                <a:hueOff val="0"/>
                <a:satOff val="0"/>
                <a:lumOff val="0"/>
                <a:alphaOff val="0"/>
              </a:schemeClr>
            </a:effectRef>
            <a:fontRef idx="minor">
              <a:schemeClr val="lt1">
                <a:hueOff val="0"/>
                <a:satOff val="0"/>
                <a:lumOff val="0"/>
                <a:alphaOff val="0"/>
              </a:schemeClr>
            </a:fontRef>
          </p:style>
        </p:sp>
      </p:grpSp>
      <p:pic>
        <p:nvPicPr>
          <p:cNvPr id="20" name="Picture 19" descr="C:\Users\Sam Chapman\Documents\KC Web Specialists\DBC Payment Advisors, LLC\Sams Site Stuff\DBC-logo.png"/>
          <p:cNvPicPr/>
          <p:nvPr/>
        </p:nvPicPr>
        <p:blipFill>
          <a:blip r:embed="rId3" cstate="print"/>
          <a:srcRect/>
          <a:stretch>
            <a:fillRect/>
          </a:stretch>
        </p:blipFill>
        <p:spPr bwMode="auto">
          <a:xfrm>
            <a:off x="76200" y="6324600"/>
            <a:ext cx="2362200" cy="499600"/>
          </a:xfrm>
          <a:prstGeom prst="rect">
            <a:avLst/>
          </a:prstGeom>
          <a:noFill/>
          <a:ln w="9525">
            <a:noFill/>
            <a:miter lim="800000"/>
            <a:headEnd/>
            <a:tailEnd/>
          </a:ln>
        </p:spPr>
      </p:pic>
    </p:spTree>
    <p:extLst>
      <p:ext uri="{BB962C8B-B14F-4D97-AF65-F5344CB8AC3E}">
        <p14:creationId xmlns:p14="http://schemas.microsoft.com/office/powerpoint/2010/main" xmlns="" val="1092268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176</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DenisebConsulting</dc:creator>
  <cp:lastModifiedBy>Sam Chapman</cp:lastModifiedBy>
  <cp:revision>2</cp:revision>
  <dcterms:created xsi:type="dcterms:W3CDTF">2013-02-12T21:38:33Z</dcterms:created>
  <dcterms:modified xsi:type="dcterms:W3CDTF">2013-07-24T19:17:59Z</dcterms:modified>
</cp:coreProperties>
</file>